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88" r:id="rId6"/>
    <p:sldId id="264" r:id="rId7"/>
    <p:sldId id="265" r:id="rId8"/>
    <p:sldId id="266" r:id="rId9"/>
    <p:sldId id="259" r:id="rId10"/>
    <p:sldId id="289" r:id="rId11"/>
    <p:sldId id="260" r:id="rId12"/>
    <p:sldId id="261" r:id="rId13"/>
    <p:sldId id="290" r:id="rId14"/>
    <p:sldId id="291" r:id="rId15"/>
    <p:sldId id="292" r:id="rId16"/>
    <p:sldId id="293" r:id="rId17"/>
    <p:sldId id="294" r:id="rId18"/>
    <p:sldId id="295" r:id="rId19"/>
    <p:sldId id="287" r:id="rId20"/>
    <p:sldId id="296" r:id="rId21"/>
    <p:sldId id="298" r:id="rId22"/>
    <p:sldId id="299" r:id="rId23"/>
    <p:sldId id="300" r:id="rId24"/>
    <p:sldId id="301" r:id="rId25"/>
    <p:sldId id="29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 showGuides="1">
      <p:cViewPr varScale="1">
        <p:scale>
          <a:sx n="100" d="100"/>
          <a:sy n="100" d="100"/>
        </p:scale>
        <p:origin x="368" y="16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9EB2-4E1C-E348-B7B7-EB22CF847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D6570-B809-FA40-B111-8024A768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3859F-7B92-1743-9556-5955A92A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4A817-9044-9446-8966-6D46952B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18E8-A9A6-0046-9624-8C6A711F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29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3676-15C7-8A4B-A4D4-AE518797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C9211-58F9-3A40-B236-48C5CE39A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88800-6035-BA4B-AC38-FF881664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EE2F-0B65-264B-B6B8-1B74564C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4C3C6-E4AD-044E-BE59-E7D3937A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76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DCD513-2320-0C4A-9A03-5B5D7D327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3A60A-F45F-1241-92BB-049D3A528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8CEA-AE06-4445-8AF1-E3CF9FB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8E8E-471B-F749-BBCB-2F5D2F4C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C916D-BE02-D044-AD90-CFCCA4DD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16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1867-9AFC-AD45-A51E-0153FDE0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280B-513E-9549-BAE6-7544FE65A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EBF2-98D6-7044-A79A-20FCB2CC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469B-BBCB-1141-94D9-A05CB0A3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14D75-E1FC-BF42-880A-C77DBB40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11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A66D-CB24-6441-9A17-819465C1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D0A36-3640-9B4A-8813-9B0ED1097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AA76-4D63-2641-B175-0BF8F378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5EB5-0AB8-BE4F-AA25-0C8C0BF4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DCE56-1919-7040-82D1-BA6B79C7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44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9072-DF1F-D04F-8603-53A7BDC5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8807-9D22-D443-8CBB-643297561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4185-9AC2-D540-9902-7A42EEE38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7DF3B-4E26-B24F-BBDF-7D5DC3C9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E89A7-CDB1-F94F-A96E-8F441C2C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DA799-2A22-314F-8134-767A025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3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6695-E292-C24C-B321-783FFA32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D180F-435C-0A40-8E22-4105E4EE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26641-67D7-BE47-A291-F55FFE2BC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BD5CD-E8B8-3541-88F9-6C4CC3C06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FB43C-631A-A74A-A3F1-FFC82825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D12B5-B203-7E45-9CB6-A556C80E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44946-A238-E043-9FDB-BD267688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AD242-79F8-A440-B587-E1B5C80A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21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87F6-0E08-7A48-B0F2-E211E332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7E488-87D3-6540-8E37-3E659BB7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3406-9CB8-B147-8D27-1607C2D1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CA831-963D-B84A-8ED4-9D2CA4C9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8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19E90-2C37-724C-92A3-7D8D3D3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2B003-D478-9944-B827-CE6B589A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D41DC-CD80-3D4E-ACF2-17F6949B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04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AA30-91BB-5345-A9E6-D2B7FC61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418D-A357-FD4A-9B46-9C6C5CBDE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07B5F-02FE-0249-B150-1E855AFD1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9AEF4-3AB7-9043-B352-616578F2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D4E3D-14E5-114F-B5C1-95A8479D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6CA63-1483-8F41-A947-59C56C20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96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B3B0-6D9C-484D-B112-3D6AA95D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16DAF-0C6A-6149-A52B-725C01A5A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D69A7-BF1E-DC4F-B586-2C83F8C1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EA4BD-5DA1-B545-8E1E-DA3466DD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38FF4-D5A4-ED45-8854-F3D1D043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85FAE-5B36-624E-8E7B-297B629A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56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25CAE-C80B-1747-89F9-018DB54C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7A7CC-68F0-0548-AC47-95AEB6F1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886AD-5F42-C54D-8AC2-DD4E21E44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45476-8031-564A-A51C-7D863804F7D4}" type="datetimeFigureOut">
              <a:rPr lang="ru-RU" smtClean="0"/>
              <a:t>02.12.2019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583A-3EC2-804C-BADB-84BE8AA7F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0BE0-2EC3-0141-9B76-F976C8092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7A09D-6F73-1A40-B123-5B5A9BA0D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as3k.ru/blog/machine_learning/" TargetMode="Externa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scikit-learn.org/stable/modules/classes.html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tutorial/machine_learning_map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cikit-learn.org/stable/modules/classes.html#module-sklearn.linear_mod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ensemble" TargetMode="External"/><Relationship Id="rId2" Type="http://schemas.openxmlformats.org/officeDocument/2006/relationships/hyperlink" Target="https://scikit-learn.org/stable/modules/classes.html#module-sklearn.tre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ikit-learn.org/stable/modules/generated/sklearn.cluster.KMeans.html#sklearn.cluster.KMea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cikit-learn.org/stable/modules/classes.html#module-sklearn.metric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ikit-learn.org/stable/modules/generated/sklearn.model_selection.GridSearchCV.html#sklearn.model_selection.GridSearchC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classes.html#module-sklearn.preprocess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classes.html#module-sklearn.decomposi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asaprykin92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.me/weirddecisio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as3k.ru/blog/machine_learning/" TargetMode="Externa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414D7-2536-DC4E-83F6-F5B76400EE15}"/>
              </a:ext>
            </a:extLst>
          </p:cNvPr>
          <p:cNvSpPr txBox="1"/>
          <p:nvPr/>
        </p:nvSpPr>
        <p:spPr>
          <a:xfrm>
            <a:off x="2400406" y="2326511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ilroy Light" pitchFamily="2" charset="77"/>
              </a:rPr>
              <a:t>Блок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71562-F3FE-D449-91A4-F2A918426191}"/>
              </a:ext>
            </a:extLst>
          </p:cNvPr>
          <p:cNvSpPr txBox="1"/>
          <p:nvPr/>
        </p:nvSpPr>
        <p:spPr>
          <a:xfrm>
            <a:off x="2400406" y="2849731"/>
            <a:ext cx="7536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Gilroy ExtraBold" pitchFamily="2" charset="77"/>
              </a:rPr>
              <a:t>Построение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1877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D5168-E240-6945-AD20-C0A093E8CB77}"/>
              </a:ext>
            </a:extLst>
          </p:cNvPr>
          <p:cNvSpPr txBox="1"/>
          <p:nvPr/>
        </p:nvSpPr>
        <p:spPr>
          <a:xfrm>
            <a:off x="539647" y="399232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Введение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824A7-2D30-8641-8DF8-5EDB1EE5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7" y="1731963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F7E9D-30A8-D642-9FCD-59AB3992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731963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D93B9-0F22-B446-841A-1495B9DF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53" y="1803400"/>
            <a:ext cx="32512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BA94E6-8462-AE46-985C-8FE5090DE13E}"/>
              </a:ext>
            </a:extLst>
          </p:cNvPr>
          <p:cNvSpPr/>
          <p:nvPr/>
        </p:nvSpPr>
        <p:spPr>
          <a:xfrm>
            <a:off x="6527800" y="6075943"/>
            <a:ext cx="5362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Источник: </a:t>
            </a:r>
            <a:r>
              <a:rPr lang="en-US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https://vas3k.ru/blog/machine_learning/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0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A5F29-5F13-F244-A644-555481CEDB1B}"/>
              </a:ext>
            </a:extLst>
          </p:cNvPr>
          <p:cNvSpPr/>
          <p:nvPr/>
        </p:nvSpPr>
        <p:spPr>
          <a:xfrm>
            <a:off x="970149" y="571990"/>
            <a:ext cx="6112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Почему мы любим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Gilroy ExtraBold" pitchFamily="2" charset="77"/>
              </a:rPr>
              <a:t>Sklearn</a:t>
            </a:r>
            <a:r>
              <a:rPr lang="ru-RU" sz="3600" b="1" dirty="0">
                <a:solidFill>
                  <a:schemeClr val="bg1"/>
                </a:solidFill>
                <a:effectLst/>
                <a:latin typeface="Gilroy ExtraBold" pitchFamily="2" charset="77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3B7FD8-AC97-2448-A83A-F1E766301A98}"/>
              </a:ext>
            </a:extLst>
          </p:cNvPr>
          <p:cNvSpPr/>
          <p:nvPr/>
        </p:nvSpPr>
        <p:spPr>
          <a:xfrm>
            <a:off x="6616700" y="6101343"/>
            <a:ext cx="5299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https://scikit-learn.org/stable/modules/classes.html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CFAD9-BB33-AB4C-AF2E-99DCE4A24570}"/>
              </a:ext>
            </a:extLst>
          </p:cNvPr>
          <p:cNvSpPr/>
          <p:nvPr/>
        </p:nvSpPr>
        <p:spPr>
          <a:xfrm>
            <a:off x="970149" y="1767006"/>
            <a:ext cx="67794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400" u="none" strike="noStrike" dirty="0">
                <a:solidFill>
                  <a:schemeClr val="bg1"/>
                </a:solidFill>
                <a:effectLst/>
                <a:latin typeface="Gilroy Light" pitchFamily="2" charset="77"/>
              </a:rPr>
              <a:t> Огромный набор инструментов для создания моделей на основе машинного обучения</a:t>
            </a:r>
            <a:endParaRPr lang="ru-RU" sz="2400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effectLst/>
                <a:latin typeface="Gilroy Light" pitchFamily="2" charset="77"/>
              </a:rPr>
              <a:t> Качественная документация</a:t>
            </a: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effectLst/>
                <a:latin typeface="Gilroy Light" pitchFamily="2" charset="77"/>
              </a:rPr>
              <a:t> Высокая скорость работы</a:t>
            </a: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effectLst/>
                <a:latin typeface="Gilroy Light" pitchFamily="2" charset="77"/>
              </a:rPr>
              <a:t> Единообразный </a:t>
            </a:r>
            <a:r>
              <a:rPr lang="en-US" sz="2400" dirty="0">
                <a:solidFill>
                  <a:schemeClr val="bg1"/>
                </a:solidFill>
                <a:effectLst/>
                <a:latin typeface="Gilroy Light" pitchFamily="2" charset="77"/>
              </a:rPr>
              <a:t>API </a:t>
            </a:r>
            <a:r>
              <a:rPr lang="ru-RU" sz="2400" dirty="0">
                <a:solidFill>
                  <a:schemeClr val="bg1"/>
                </a:solidFill>
                <a:effectLst/>
                <a:latin typeface="Gilroy Light" pitchFamily="2" charset="77"/>
              </a:rPr>
              <a:t>взаимодействия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E46CF-8F07-7344-BEBB-C0C2A93E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67" y="2238326"/>
            <a:ext cx="3183895" cy="11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647701" y="551632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Важно знать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647701" y="1652706"/>
            <a:ext cx="1040386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400" u="none" strike="noStrike" dirty="0">
                <a:solidFill>
                  <a:srgbClr val="7030A0"/>
                </a:solidFill>
                <a:effectLst/>
                <a:latin typeface="Gilroy Light" pitchFamily="2" charset="77"/>
              </a:rPr>
              <a:t> Обученные модели </a:t>
            </a:r>
            <a:r>
              <a:rPr lang="ru-RU" sz="2400" u="none" strike="sngStrike" dirty="0">
                <a:solidFill>
                  <a:srgbClr val="7030A0"/>
                </a:solidFill>
                <a:effectLst/>
                <a:latin typeface="Gilroy Light" pitchFamily="2" charset="77"/>
              </a:rPr>
              <a:t>можно</a:t>
            </a:r>
            <a:r>
              <a:rPr lang="ru-RU" sz="2400" u="none" strike="noStrike" dirty="0">
                <a:solidFill>
                  <a:srgbClr val="7030A0"/>
                </a:solidFill>
                <a:effectLst/>
                <a:latin typeface="Gilroy Light" pitchFamily="2" charset="77"/>
              </a:rPr>
              <a:t> </a:t>
            </a:r>
            <a:r>
              <a:rPr lang="ru-RU" sz="2800" b="1" u="none" strike="noStrike" dirty="0">
                <a:solidFill>
                  <a:srgbClr val="7030A0"/>
                </a:solidFill>
                <a:effectLst/>
                <a:latin typeface="Gilroy Light" pitchFamily="2" charset="77"/>
              </a:rPr>
              <a:t>НУЖНО</a:t>
            </a:r>
            <a:r>
              <a:rPr lang="ru-RU" sz="2400" u="none" strike="noStrike" dirty="0">
                <a:solidFill>
                  <a:srgbClr val="7030A0"/>
                </a:solidFill>
                <a:effectLst/>
                <a:latin typeface="Gilroy Light" pitchFamily="2" charset="77"/>
              </a:rPr>
              <a:t> сохранять</a:t>
            </a:r>
          </a:p>
          <a:p>
            <a:pPr>
              <a:buFont typeface="+mj-lt"/>
              <a:buAutoNum type="arabicPeriod"/>
            </a:pPr>
            <a:endParaRPr lang="ru-RU" sz="2400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rgbClr val="7030A0"/>
                </a:solidFill>
                <a:effectLst/>
                <a:latin typeface="Gilroy Light" pitchFamily="2" charset="77"/>
              </a:rPr>
              <a:t> Чтобы обучать модели у исследователя </a:t>
            </a:r>
            <a:r>
              <a:rPr lang="ru-RU" sz="2800" b="1" dirty="0">
                <a:solidFill>
                  <a:srgbClr val="7030A0"/>
                </a:solidFill>
                <a:effectLst/>
                <a:latin typeface="Gilroy Light" pitchFamily="2" charset="77"/>
              </a:rPr>
              <a:t>должно быть достаточно оперативной памяти</a:t>
            </a:r>
            <a:r>
              <a:rPr lang="ru-RU" sz="2400" dirty="0">
                <a:solidFill>
                  <a:srgbClr val="7030A0"/>
                </a:solidFill>
                <a:effectLst/>
                <a:latin typeface="Gilroy Light" pitchFamily="2" charset="77"/>
              </a:rPr>
              <a:t>. Все данные для обучения модели должны храниться там.</a:t>
            </a:r>
          </a:p>
          <a:p>
            <a:pPr>
              <a:buFont typeface="+mj-lt"/>
              <a:buAutoNum type="arabicPeriod"/>
            </a:pPr>
            <a:endParaRPr lang="ru-RU" sz="2400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rgbClr val="7030A0"/>
                </a:solidFill>
                <a:effectLst/>
                <a:latin typeface="Gilroy Light" pitchFamily="2" charset="77"/>
              </a:rPr>
              <a:t> Разработан на </a:t>
            </a:r>
            <a:r>
              <a:rPr lang="en-US" sz="2800" b="1" dirty="0">
                <a:solidFill>
                  <a:srgbClr val="7030A0"/>
                </a:solidFill>
                <a:effectLst/>
                <a:latin typeface="Gilroy Light" pitchFamily="2" charset="77"/>
              </a:rPr>
              <a:t>Python + </a:t>
            </a:r>
            <a:r>
              <a:rPr lang="en-US" sz="2800" b="1" dirty="0" err="1">
                <a:solidFill>
                  <a:srgbClr val="7030A0"/>
                </a:solidFill>
                <a:effectLst/>
                <a:latin typeface="Gilroy Light" pitchFamily="2" charset="77"/>
              </a:rPr>
              <a:t>Cython</a:t>
            </a:r>
            <a:endParaRPr lang="en-US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pPr>
              <a:buFont typeface="+mj-lt"/>
              <a:buAutoNum type="arabicPeriod"/>
            </a:pPr>
            <a:endParaRPr lang="ru-RU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pPr>
              <a:buFont typeface="+mj-lt"/>
              <a:buAutoNum type="arabicPeriod"/>
            </a:pPr>
            <a:r>
              <a:rPr lang="ru-RU" sz="2400" dirty="0">
                <a:solidFill>
                  <a:srgbClr val="7030A0"/>
                </a:solidFill>
                <a:effectLst/>
                <a:latin typeface="Gilroy Light" pitchFamily="2" charset="77"/>
              </a:rPr>
              <a:t> </a:t>
            </a: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Для работы необходимо иметь </a:t>
            </a:r>
            <a:r>
              <a:rPr lang="en-US" sz="2800" b="1" dirty="0" err="1">
                <a:solidFill>
                  <a:srgbClr val="7030A0"/>
                </a:solidFill>
                <a:latin typeface="Gilroy Light" pitchFamily="2" charset="77"/>
              </a:rPr>
              <a:t>numpy</a:t>
            </a: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 </a:t>
            </a: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и </a:t>
            </a:r>
            <a:r>
              <a:rPr lang="en-US" sz="2800" b="1" dirty="0">
                <a:solidFill>
                  <a:srgbClr val="7030A0"/>
                </a:solidFill>
                <a:latin typeface="Gilroy Light" pitchFamily="2" charset="77"/>
              </a:rPr>
              <a:t>pandas</a:t>
            </a:r>
            <a:endParaRPr lang="ru-RU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857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3image4808576">
            <a:extLst>
              <a:ext uri="{FF2B5EF4-FFF2-40B4-BE49-F238E27FC236}">
                <a16:creationId xmlns:a16="http://schemas.microsoft.com/office/drawing/2014/main" id="{A3D90688-1CB3-414C-9209-959AAA75C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09" y="-155543"/>
            <a:ext cx="11122407" cy="71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B7FD8-AC97-2448-A83A-F1E766301A98}"/>
              </a:ext>
            </a:extLst>
          </p:cNvPr>
          <p:cNvSpPr/>
          <p:nvPr/>
        </p:nvSpPr>
        <p:spPr>
          <a:xfrm>
            <a:off x="4203701" y="6101344"/>
            <a:ext cx="708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https://scikit-learn.org/stable/tutorial/machine_learning_map/index.html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73159-FAB6-EF4B-A8D4-4E00C16ABF49}"/>
              </a:ext>
            </a:extLst>
          </p:cNvPr>
          <p:cNvSpPr txBox="1"/>
          <p:nvPr/>
        </p:nvSpPr>
        <p:spPr>
          <a:xfrm>
            <a:off x="2902657" y="2976989"/>
            <a:ext cx="6386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ilroy ExtraBold" pitchFamily="2" charset="77"/>
              </a:rPr>
              <a:t>Что внутри коробки?</a:t>
            </a:r>
          </a:p>
        </p:txBody>
      </p:sp>
    </p:spTree>
    <p:extLst>
      <p:ext uri="{BB962C8B-B14F-4D97-AF65-F5344CB8AC3E}">
        <p14:creationId xmlns:p14="http://schemas.microsoft.com/office/powerpoint/2010/main" val="108624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647701" y="551632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Алгоритмы </a:t>
            </a:r>
            <a:r>
              <a:rPr lang="en-US" sz="3600" b="1" dirty="0">
                <a:solidFill>
                  <a:srgbClr val="7030A0"/>
                </a:solidFill>
                <a:latin typeface="Gilroy ExtraBold" pitchFamily="2" charset="77"/>
              </a:rPr>
              <a:t>ML</a:t>
            </a:r>
            <a:endParaRPr lang="ru-RU" sz="3600" b="1" dirty="0">
              <a:solidFill>
                <a:srgbClr val="7030A0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647701" y="1652706"/>
            <a:ext cx="1040386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Модуль: </a:t>
            </a: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linear_model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Линейные модели</a:t>
            </a:r>
            <a:endParaRPr lang="ru-RU" sz="2400" b="1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en-US" dirty="0"/>
              <a:t> 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effectLst/>
                <a:latin typeface="Gilroy Light" pitchFamily="2" charset="77"/>
              </a:rPr>
              <a:t>LinearRegression</a:t>
            </a:r>
            <a:endParaRPr lang="en-US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7030A0"/>
                </a:solidFill>
                <a:effectLst/>
                <a:latin typeface="Gilroy Light" pitchFamily="2" charset="77"/>
              </a:rPr>
              <a:t>LogisticRegression</a:t>
            </a:r>
            <a:endParaRPr lang="ru-RU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5E747E4-D0F1-1E43-B030-34E8F5A6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0" y="8557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6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8191501" y="461833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Алгоритмы </a:t>
            </a:r>
            <a:r>
              <a:rPr lang="en-US" sz="3600" b="1" dirty="0">
                <a:solidFill>
                  <a:schemeClr val="bg1"/>
                </a:solidFill>
                <a:latin typeface="Gilroy ExtraBold" pitchFamily="2" charset="77"/>
              </a:rPr>
              <a:t>ML</a:t>
            </a:r>
            <a:endParaRPr lang="ru-RU" sz="3600" b="1" dirty="0">
              <a:solidFill>
                <a:schemeClr val="bg1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5623318" y="1351508"/>
            <a:ext cx="600988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chemeClr val="bg1"/>
                </a:solidFill>
                <a:latin typeface="Gilroy Light" pitchFamily="2" charset="77"/>
              </a:rPr>
              <a:t>Деревья решений</a:t>
            </a:r>
            <a:endParaRPr lang="ru-RU" sz="2400" b="1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DecisionTreeClassifier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DecisionTreeRegressor</a:t>
            </a:r>
            <a:r>
              <a:rPr lang="en-US" dirty="0"/>
              <a:t> </a:t>
            </a:r>
            <a:endParaRPr lang="en-US" sz="2400" dirty="0"/>
          </a:p>
          <a:p>
            <a:endParaRPr lang="ru-RU" sz="800" b="1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Gilroy Light" pitchFamily="2" charset="77"/>
              </a:rPr>
              <a:t>---------------------------------</a:t>
            </a:r>
            <a:endParaRPr lang="en-US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ensemble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endParaRPr lang="ru-RU" sz="2400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chemeClr val="bg1"/>
                </a:solidFill>
                <a:latin typeface="Gilroy Light" pitchFamily="2" charset="77"/>
              </a:rPr>
              <a:t>Ансамбли деревьев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RandomForestClassifier</a:t>
            </a:r>
            <a:endParaRPr lang="en-US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GradientBoostingClassifier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 </a:t>
            </a:r>
          </a:p>
          <a:p>
            <a:endParaRPr lang="ru-RU" sz="2400" b="1" dirty="0">
              <a:solidFill>
                <a:schemeClr val="bg1"/>
              </a:solidFill>
              <a:effectLst/>
              <a:latin typeface="Gilroy Light" pitchFamily="2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8CDCC3C-97AE-0B49-865E-681D3B5A9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35" y="1108164"/>
            <a:ext cx="3842435" cy="38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647701" y="551632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Алгоритмы </a:t>
            </a:r>
            <a:r>
              <a:rPr lang="en-US" sz="3600" b="1" dirty="0">
                <a:solidFill>
                  <a:srgbClr val="7030A0"/>
                </a:solidFill>
                <a:latin typeface="Gilroy ExtraBold" pitchFamily="2" charset="77"/>
              </a:rPr>
              <a:t>ML</a:t>
            </a:r>
            <a:endParaRPr lang="ru-RU" sz="3600" b="1" dirty="0">
              <a:solidFill>
                <a:srgbClr val="7030A0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647701" y="1652706"/>
            <a:ext cx="60197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cluster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Алгоритмы кластеризации</a:t>
            </a:r>
            <a:endParaRPr lang="ru-RU" sz="2400" b="1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en-US" dirty="0"/>
              <a:t> 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KMeans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, </a:t>
            </a: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MiniBatchKMeans</a:t>
            </a:r>
            <a:endParaRPr lang="en-US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DBSCAN 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AffinityPropagation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DD254F-4BAF-F047-9953-C5EF85C06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350" y="1197963"/>
            <a:ext cx="35115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3810001" y="624362"/>
            <a:ext cx="434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Как использовать?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2272015" y="2124820"/>
            <a:ext cx="76479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from </a:t>
            </a: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sklearn.linear_model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 import </a:t>
            </a: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LinearRegression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endParaRPr lang="ru-RU" sz="2400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X, y 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= </a:t>
            </a: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КАКИЕ-ТО ДАННЫЕ</a:t>
            </a:r>
            <a:endParaRPr lang="en-US" sz="2400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model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Gilroy Light" pitchFamily="2" charset="77"/>
              </a:rPr>
              <a:t>LinearRegression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Gilroy Light" pitchFamily="2" charset="77"/>
              </a:rPr>
              <a:t>fit_intercept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=True)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model</a:t>
            </a:r>
            <a:r>
              <a:rPr lang="en-US" sz="2400" dirty="0" err="1">
                <a:solidFill>
                  <a:schemeClr val="bg1"/>
                </a:solidFill>
                <a:latin typeface="Gilroy Light" pitchFamily="2" charset="77"/>
              </a:rPr>
              <a:t>.fit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(X, y) </a:t>
            </a:r>
          </a:p>
          <a:p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 = </a:t>
            </a: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model</a:t>
            </a:r>
            <a:r>
              <a:rPr lang="en-US" sz="2400" dirty="0" err="1">
                <a:solidFill>
                  <a:schemeClr val="bg1"/>
                </a:solidFill>
                <a:latin typeface="Gilroy Light" pitchFamily="2" charset="77"/>
              </a:rPr>
              <a:t>.predict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(X) </a:t>
            </a:r>
            <a:br>
              <a:rPr lang="en-US" sz="2400" dirty="0">
                <a:solidFill>
                  <a:schemeClr val="bg1"/>
                </a:solidFill>
                <a:latin typeface="Gilroy Light" pitchFamily="2" charset="77"/>
              </a:rPr>
            </a:br>
            <a:r>
              <a:rPr lang="en-US" dirty="0">
                <a:solidFill>
                  <a:schemeClr val="bg1"/>
                </a:solidFill>
                <a:latin typeface="Gilroy Light" pitchFamily="2" charset="77"/>
              </a:rPr>
              <a:t>(</a:t>
            </a:r>
            <a:r>
              <a:rPr lang="ru-RU" dirty="0">
                <a:solidFill>
                  <a:schemeClr val="bg1"/>
                </a:solidFill>
                <a:latin typeface="Gilroy Light" pitchFamily="2" charset="77"/>
              </a:rPr>
              <a:t>если это классификация, то есть также и </a:t>
            </a:r>
            <a:r>
              <a:rPr lang="en-US" sz="2000" b="1" dirty="0" err="1">
                <a:solidFill>
                  <a:schemeClr val="bg1"/>
                </a:solidFill>
                <a:latin typeface="Gilroy Light" pitchFamily="2" charset="77"/>
              </a:rPr>
              <a:t>predict_proba</a:t>
            </a:r>
            <a:r>
              <a:rPr lang="en-US" dirty="0">
                <a:solidFill>
                  <a:schemeClr val="bg1"/>
                </a:solidFill>
                <a:latin typeface="Gilroy Light" pitchFamily="2" charset="77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 </a:t>
            </a:r>
          </a:p>
          <a:p>
            <a:endParaRPr lang="ru-RU" sz="2400" dirty="0">
              <a:solidFill>
                <a:schemeClr val="bg1"/>
              </a:solidFill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оценка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должна приближать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y</a:t>
            </a:r>
            <a:r>
              <a:rPr lang="en-US" sz="2400" dirty="0">
                <a:solidFill>
                  <a:schemeClr val="bg1"/>
                </a:solidFill>
                <a:latin typeface="Gilroy Light" pitchFamily="2" charset="77"/>
              </a:rPr>
              <a:t> </a:t>
            </a:r>
          </a:p>
          <a:p>
            <a:pPr marL="342900" indent="-342900">
              <a:buFontTx/>
              <a:buChar char="-"/>
            </a:pPr>
            <a:endParaRPr lang="ru-RU" sz="2400" b="1" dirty="0">
              <a:solidFill>
                <a:schemeClr val="bg1"/>
              </a:solidFill>
              <a:effectLst/>
              <a:latin typeface="Gilro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247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DEE02-D5FC-C546-BBC6-2167382C03F2}"/>
              </a:ext>
            </a:extLst>
          </p:cNvPr>
          <p:cNvSpPr txBox="1"/>
          <p:nvPr/>
        </p:nvSpPr>
        <p:spPr>
          <a:xfrm>
            <a:off x="2288351" y="3013501"/>
            <a:ext cx="7688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ilroy ExtraBold" pitchFamily="2" charset="77"/>
              </a:rPr>
              <a:t>ПРАКТИЧЕСКОЕ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54395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5B9-AC09-B44A-BFC3-CB3BCDBFC6B6}"/>
              </a:ext>
            </a:extLst>
          </p:cNvPr>
          <p:cNvSpPr txBox="1"/>
          <p:nvPr/>
        </p:nvSpPr>
        <p:spPr>
          <a:xfrm>
            <a:off x="588859" y="1972568"/>
            <a:ext cx="268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Цели блока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BD017-DE02-C249-A39E-B7FFB51960D1}"/>
              </a:ext>
            </a:extLst>
          </p:cNvPr>
          <p:cNvSpPr txBox="1"/>
          <p:nvPr/>
        </p:nvSpPr>
        <p:spPr>
          <a:xfrm>
            <a:off x="6096000" y="2295733"/>
            <a:ext cx="5876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Понимать задачи </a:t>
            </a: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ML</a:t>
            </a:r>
            <a:endParaRPr lang="ru-RU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Знание классических алгоритмов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Оценка качества обучения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Улучшение разработанных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34165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647701" y="551632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Модули </a:t>
            </a:r>
            <a:r>
              <a:rPr lang="en-US" sz="3600" b="1" dirty="0" err="1">
                <a:solidFill>
                  <a:srgbClr val="7030A0"/>
                </a:solidFill>
                <a:latin typeface="Gilroy ExtraBold" pitchFamily="2" charset="77"/>
              </a:rPr>
              <a:t>Sklearn</a:t>
            </a:r>
            <a:endParaRPr lang="ru-RU" sz="3600" b="1" dirty="0">
              <a:solidFill>
                <a:srgbClr val="7030A0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647701" y="1652706"/>
            <a:ext cx="65658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metrics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Оценка качества алгоритмов</a:t>
            </a:r>
            <a:endParaRPr lang="ru-RU" sz="2400" b="1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en-US" dirty="0"/>
              <a:t> 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classification_report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mean_squared_error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C7A89F-2A80-8040-83EF-B7BB72FE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249" y="1197963"/>
            <a:ext cx="3702050" cy="37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8077201" y="500832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Модули </a:t>
            </a:r>
            <a:r>
              <a:rPr lang="en-US" sz="3600" b="1" dirty="0" err="1">
                <a:solidFill>
                  <a:schemeClr val="bg1"/>
                </a:solidFill>
                <a:latin typeface="Gilroy ExtraBold" pitchFamily="2" charset="77"/>
              </a:rPr>
              <a:t>Sklearn</a:t>
            </a:r>
            <a:endParaRPr lang="ru-RU" sz="3600" b="1" dirty="0">
              <a:solidFill>
                <a:schemeClr val="bg1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5100746" y="1817806"/>
            <a:ext cx="65658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Модуль: </a:t>
            </a: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model_selection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chemeClr val="bg1"/>
                </a:solidFill>
                <a:latin typeface="Gilroy Light" pitchFamily="2" charset="77"/>
              </a:rPr>
              <a:t>Подбор параметров</a:t>
            </a:r>
            <a:endParaRPr lang="ru-RU" sz="2400" b="1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GridSearchCV</a:t>
            </a:r>
            <a:r>
              <a:rPr lang="en-US" dirty="0"/>
              <a:t> 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cross_val_score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ABD0C0-1EF6-2146-BAD5-4CDEBECD4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400" y="151610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6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647701" y="551632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Модули </a:t>
            </a:r>
            <a:r>
              <a:rPr lang="en-US" sz="3600" b="1" dirty="0" err="1">
                <a:solidFill>
                  <a:srgbClr val="7030A0"/>
                </a:solidFill>
                <a:latin typeface="Gilroy ExtraBold" pitchFamily="2" charset="77"/>
              </a:rPr>
              <a:t>Sklearn</a:t>
            </a:r>
            <a:endParaRPr lang="ru-RU" sz="3600" b="1" dirty="0">
              <a:solidFill>
                <a:srgbClr val="7030A0"/>
              </a:solidFill>
              <a:latin typeface="Gilroy ExtraBold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70930-9889-524D-8AB3-5A0E0798B21D}"/>
              </a:ext>
            </a:extLst>
          </p:cNvPr>
          <p:cNvSpPr/>
          <p:nvPr/>
        </p:nvSpPr>
        <p:spPr>
          <a:xfrm>
            <a:off x="635001" y="1453108"/>
            <a:ext cx="6009882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preprocessing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Предобработка данных</a:t>
            </a:r>
            <a:endParaRPr lang="ru-RU" sz="2400" b="1" u="none" strike="noStrike" dirty="0">
              <a:solidFill>
                <a:srgbClr val="7030A0"/>
              </a:solidFill>
              <a:effectLst/>
              <a:latin typeface="Gilroy Light" pitchFamily="2" charset="77"/>
            </a:endParaRPr>
          </a:p>
          <a:p>
            <a:r>
              <a:rPr lang="en-US" dirty="0">
                <a:solidFill>
                  <a:srgbClr val="7030A0"/>
                </a:solidFill>
              </a:rPr>
              <a:t> </a:t>
            </a: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StandartScaler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 </a:t>
            </a:r>
          </a:p>
          <a:p>
            <a:endParaRPr lang="ru-RU" sz="800" b="1" dirty="0">
              <a:solidFill>
                <a:srgbClr val="7030A0"/>
              </a:solidFill>
              <a:latin typeface="Gilroy Light" pitchFamily="2" charset="77"/>
            </a:endParaRPr>
          </a:p>
          <a:p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---------------------------------</a:t>
            </a:r>
            <a:endParaRPr lang="en-US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Модуль: </a:t>
            </a: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feature_extraction.text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 </a:t>
            </a:r>
            <a:endParaRPr lang="ru-RU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endParaRPr lang="ru-RU" sz="2400" dirty="0">
              <a:solidFill>
                <a:srgbClr val="7030A0"/>
              </a:solidFill>
              <a:latin typeface="Gilroy Light" pitchFamily="2" charset="77"/>
            </a:endParaRPr>
          </a:p>
          <a:p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rgbClr val="7030A0"/>
                </a:solidFill>
                <a:latin typeface="Gilroy Light" pitchFamily="2" charset="77"/>
              </a:rPr>
              <a:t>Векторизация текста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CountVectorizer</a:t>
            </a:r>
            <a:endParaRPr lang="en-US" sz="2400" b="1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rgbClr val="7030A0"/>
                </a:solidFill>
                <a:latin typeface="Gilroy Light" pitchFamily="2" charset="77"/>
              </a:rPr>
              <a:t>TfidfVectorizer</a:t>
            </a:r>
            <a:r>
              <a:rPr lang="en-US" sz="2400" b="1" dirty="0">
                <a:solidFill>
                  <a:srgbClr val="7030A0"/>
                </a:solidFill>
                <a:latin typeface="Gilroy Light" pitchFamily="2" charset="77"/>
              </a:rPr>
              <a:t> </a:t>
            </a:r>
          </a:p>
          <a:p>
            <a:endParaRPr lang="ru-RU" sz="2400" b="1" dirty="0">
              <a:solidFill>
                <a:srgbClr val="7030A0"/>
              </a:solidFill>
              <a:effectLst/>
              <a:latin typeface="Gilroy Light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AC9B38-0444-FC4E-AF26-D84D4ABE6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7900" y="1453108"/>
            <a:ext cx="3441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9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(x,b)=b_0+b_1 x_1+b_2 x_2+...+b_k x_k">
            <a:extLst>
              <a:ext uri="{FF2B5EF4-FFF2-40B4-BE49-F238E27FC236}">
                <a16:creationId xmlns:a16="http://schemas.microsoft.com/office/drawing/2014/main" id="{A94B316B-128E-F948-96A2-C608527B2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1F8D3-E43B-3F4C-8748-894F57698FD7}"/>
              </a:ext>
            </a:extLst>
          </p:cNvPr>
          <p:cNvSpPr txBox="1"/>
          <p:nvPr/>
        </p:nvSpPr>
        <p:spPr>
          <a:xfrm>
            <a:off x="8077201" y="500832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Модули </a:t>
            </a:r>
            <a:r>
              <a:rPr lang="en-US" sz="3600" b="1" dirty="0" err="1">
                <a:solidFill>
                  <a:schemeClr val="bg1"/>
                </a:solidFill>
                <a:latin typeface="Gilroy ExtraBold" pitchFamily="2" charset="77"/>
              </a:rPr>
              <a:t>Sklearn</a:t>
            </a:r>
            <a:endParaRPr lang="ru-RU" sz="3600" b="1" dirty="0">
              <a:solidFill>
                <a:schemeClr val="bg1"/>
              </a:solidFill>
              <a:latin typeface="Gilroy Extra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1061D-B0DC-0949-8D92-7BD36DD2F41A}"/>
              </a:ext>
            </a:extLst>
          </p:cNvPr>
          <p:cNvSpPr/>
          <p:nvPr/>
        </p:nvSpPr>
        <p:spPr>
          <a:xfrm>
            <a:off x="5100746" y="1817806"/>
            <a:ext cx="65658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Модуль: </a:t>
            </a: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decomposition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endParaRPr lang="ru-RU" sz="2400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Что внутри? </a:t>
            </a:r>
            <a:r>
              <a:rPr lang="ru-RU" sz="2400" b="1" dirty="0">
                <a:solidFill>
                  <a:schemeClr val="bg1"/>
                </a:solidFill>
                <a:latin typeface="Gilroy Light" pitchFamily="2" charset="77"/>
              </a:rPr>
              <a:t>Снижение размерности</a:t>
            </a:r>
            <a:endParaRPr lang="ru-RU" sz="2400" b="1" u="none" strike="noStrike" dirty="0">
              <a:solidFill>
                <a:schemeClr val="bg1"/>
              </a:solidFill>
              <a:effectLst/>
              <a:latin typeface="Gilroy Light" pitchFamily="2" charset="77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chemeClr val="bg1"/>
                </a:solidFill>
                <a:latin typeface="Gilroy Light" pitchFamily="2" charset="77"/>
              </a:rPr>
              <a:t>PCA</a:t>
            </a:r>
            <a:r>
              <a:rPr lang="en-US" dirty="0"/>
              <a:t> </a:t>
            </a:r>
            <a:endParaRPr lang="ru-RU" sz="2400" b="1" dirty="0">
              <a:solidFill>
                <a:schemeClr val="bg1"/>
              </a:solidFill>
              <a:latin typeface="Gilroy Light" pitchFamily="2" charset="77"/>
            </a:endParaRPr>
          </a:p>
          <a:p>
            <a:pPr marL="342900" indent="-342900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Gilroy Light" pitchFamily="2" charset="77"/>
              </a:rPr>
              <a:t>TruncatedSVD</a:t>
            </a:r>
            <a:endParaRPr lang="en-US" sz="2400" b="1" dirty="0">
              <a:solidFill>
                <a:schemeClr val="bg1"/>
              </a:solidFill>
              <a:latin typeface="Gilroy Light" pitchFamily="2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9E3EAA-F445-B249-A719-8BD763EDE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355" y="1358899"/>
            <a:ext cx="3732297" cy="37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DEE02-D5FC-C546-BBC6-2167382C03F2}"/>
              </a:ext>
            </a:extLst>
          </p:cNvPr>
          <p:cNvSpPr txBox="1"/>
          <p:nvPr/>
        </p:nvSpPr>
        <p:spPr>
          <a:xfrm>
            <a:off x="2288351" y="3013501"/>
            <a:ext cx="7688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ilroy ExtraBold" pitchFamily="2" charset="77"/>
              </a:rPr>
              <a:t>ПРАКТИЧЕСКОЕ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85796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DEE02-D5FC-C546-BBC6-2167382C03F2}"/>
              </a:ext>
            </a:extLst>
          </p:cNvPr>
          <p:cNvSpPr txBox="1"/>
          <p:nvPr/>
        </p:nvSpPr>
        <p:spPr>
          <a:xfrm>
            <a:off x="4468791" y="30135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ilroy ExtraBold" pitchFamily="2" charset="77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60641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5B9-AC09-B44A-BFC3-CB3BCDBFC6B6}"/>
              </a:ext>
            </a:extLst>
          </p:cNvPr>
          <p:cNvSpPr txBox="1"/>
          <p:nvPr/>
        </p:nvSpPr>
        <p:spPr>
          <a:xfrm>
            <a:off x="7191037" y="2136338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Gilroy ExtraBold" pitchFamily="2" charset="77"/>
              </a:rPr>
              <a:t>Структура блока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BD017-DE02-C249-A39E-B7FFB51960D1}"/>
              </a:ext>
            </a:extLst>
          </p:cNvPr>
          <p:cNvSpPr txBox="1"/>
          <p:nvPr/>
        </p:nvSpPr>
        <p:spPr>
          <a:xfrm>
            <a:off x="807558" y="213633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10 занятий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1 лабораторная работа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Домашние задания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Gilroy Light" pitchFamily="2" charset="77"/>
              </a:rPr>
              <a:t>Самостоятельное изучение</a:t>
            </a:r>
          </a:p>
        </p:txBody>
      </p:sp>
    </p:spTree>
    <p:extLst>
      <p:ext uri="{BB962C8B-B14F-4D97-AF65-F5344CB8AC3E}">
        <p14:creationId xmlns:p14="http://schemas.microsoft.com/office/powerpoint/2010/main" val="240281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5B9-AC09-B44A-BFC3-CB3BCDBFC6B6}"/>
              </a:ext>
            </a:extLst>
          </p:cNvPr>
          <p:cNvSpPr txBox="1"/>
          <p:nvPr/>
        </p:nvSpPr>
        <p:spPr>
          <a:xfrm>
            <a:off x="466254" y="982176"/>
            <a:ext cx="387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Gilroy ExtraBold" pitchFamily="2" charset="77"/>
              </a:rPr>
              <a:t>ROADMAP</a:t>
            </a:r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 блока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BD017-DE02-C249-A39E-B7FFB51960D1}"/>
              </a:ext>
            </a:extLst>
          </p:cNvPr>
          <p:cNvSpPr txBox="1"/>
          <p:nvPr/>
        </p:nvSpPr>
        <p:spPr>
          <a:xfrm>
            <a:off x="5114641" y="982176"/>
            <a:ext cx="66111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Библиотека </a:t>
            </a:r>
            <a:r>
              <a:rPr lang="en-US" sz="2400" dirty="0" err="1">
                <a:solidFill>
                  <a:srgbClr val="7030A0"/>
                </a:solidFill>
                <a:latin typeface="Gilroy Light" pitchFamily="2" charset="77"/>
              </a:rPr>
              <a:t>sklearn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Алгоритмы классификации: линейные методы, логистическая регрессия и SVM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Алгоритмы классификации: деревья решений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Алгоритмы регрессии: линейная и полиноминальная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Алгоритмы кластеризации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 err="1">
                <a:solidFill>
                  <a:srgbClr val="7030A0"/>
                </a:solidFill>
                <a:latin typeface="Gilroy Light" pitchFamily="2" charset="77"/>
              </a:rPr>
              <a:t>Ансамблирование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Функции потерь и оптимизация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Оценка точности модели, переобучение, регуляризация</a:t>
            </a:r>
            <a:endParaRPr lang="en-US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342900" indent="-342900">
              <a:buAutoNum type="arabicPeriod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Улучшение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6976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5B9-AC09-B44A-BFC3-CB3BCDBFC6B6}"/>
              </a:ext>
            </a:extLst>
          </p:cNvPr>
          <p:cNvSpPr txBox="1"/>
          <p:nvPr/>
        </p:nvSpPr>
        <p:spPr>
          <a:xfrm>
            <a:off x="466254" y="504252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Кто я?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BD017-DE02-C249-A39E-B7FFB51960D1}"/>
              </a:ext>
            </a:extLst>
          </p:cNvPr>
          <p:cNvSpPr txBox="1"/>
          <p:nvPr/>
        </p:nvSpPr>
        <p:spPr>
          <a:xfrm>
            <a:off x="5114641" y="2053652"/>
            <a:ext cx="4379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ML/DL, NLP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Backend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Программный архитектор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4880D-E6A5-C442-80E0-4CD86094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9" b="17081"/>
          <a:stretch/>
        </p:blipFill>
        <p:spPr>
          <a:xfrm>
            <a:off x="755440" y="1263649"/>
            <a:ext cx="3857625" cy="4330701"/>
          </a:xfrm>
          <a:prstGeom prst="ellipse">
            <a:avLst/>
          </a:prstGeom>
          <a:ln w="50800">
            <a:solidFill>
              <a:srgbClr val="7030A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9CDB9-615D-604F-B907-09398A3A38EF}"/>
              </a:ext>
            </a:extLst>
          </p:cNvPr>
          <p:cNvSpPr txBox="1"/>
          <p:nvPr/>
        </p:nvSpPr>
        <p:spPr>
          <a:xfrm>
            <a:off x="5166100" y="1150583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Артур Сапрыкин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CE67C-03FD-B949-AE66-741897007D98}"/>
              </a:ext>
            </a:extLst>
          </p:cNvPr>
          <p:cNvSpPr txBox="1"/>
          <p:nvPr/>
        </p:nvSpPr>
        <p:spPr>
          <a:xfrm>
            <a:off x="6096000" y="4132410"/>
            <a:ext cx="415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Gilroy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asaprykin92@gmail.com</a:t>
            </a:r>
            <a:endParaRPr lang="ru-RU" sz="2800" dirty="0">
              <a:solidFill>
                <a:srgbClr val="7030A0"/>
              </a:solidFill>
              <a:latin typeface="Gilroy Ligh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6D532-8AE2-7949-89AB-3E617955D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905" y="4099539"/>
            <a:ext cx="588963" cy="588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7F88C-DFB9-4549-B416-E4652A8E4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904" y="5118454"/>
            <a:ext cx="588963" cy="588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8BFA15-FC9D-3F4B-953A-6CBF5E51B5DE}"/>
              </a:ext>
            </a:extLst>
          </p:cNvPr>
          <p:cNvSpPr txBox="1"/>
          <p:nvPr/>
        </p:nvSpPr>
        <p:spPr>
          <a:xfrm>
            <a:off x="6096000" y="511845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Gilroy Light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800" dirty="0" err="1">
                <a:solidFill>
                  <a:srgbClr val="7030A0"/>
                </a:solidFill>
                <a:latin typeface="Gilroy Light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weirddecision</a:t>
            </a:r>
            <a:endParaRPr lang="ru-RU" sz="2800" dirty="0">
              <a:solidFill>
                <a:srgbClr val="7030A0"/>
              </a:solidFill>
              <a:latin typeface="Gilro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67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414D7-2536-DC4E-83F6-F5B76400EE15}"/>
              </a:ext>
            </a:extLst>
          </p:cNvPr>
          <p:cNvSpPr txBox="1"/>
          <p:nvPr/>
        </p:nvSpPr>
        <p:spPr>
          <a:xfrm>
            <a:off x="1175455" y="2397948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ilroy Light" pitchFamily="2" charset="77"/>
              </a:rPr>
              <a:t>Занятие №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73159-FAB6-EF4B-A8D4-4E00C16ABF49}"/>
              </a:ext>
            </a:extLst>
          </p:cNvPr>
          <p:cNvSpPr txBox="1"/>
          <p:nvPr/>
        </p:nvSpPr>
        <p:spPr>
          <a:xfrm>
            <a:off x="1175455" y="2921168"/>
            <a:ext cx="7449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Gilroy ExtraBold" pitchFamily="2" charset="77"/>
              </a:rPr>
              <a:t>Библиотека </a:t>
            </a:r>
            <a:r>
              <a:rPr lang="en-US" sz="6000" b="1" dirty="0" err="1">
                <a:solidFill>
                  <a:schemeClr val="bg1"/>
                </a:solidFill>
                <a:latin typeface="Gilroy ExtraBold" pitchFamily="2" charset="77"/>
              </a:rPr>
              <a:t>Sklearn</a:t>
            </a:r>
            <a:endParaRPr lang="ru-RU" sz="6000" b="1" dirty="0">
              <a:solidFill>
                <a:schemeClr val="bg1"/>
              </a:solidFill>
              <a:latin typeface="Gilroy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8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7C5B9-AC09-B44A-BFC3-CB3BCDBFC6B6}"/>
              </a:ext>
            </a:extLst>
          </p:cNvPr>
          <p:cNvSpPr txBox="1"/>
          <p:nvPr/>
        </p:nvSpPr>
        <p:spPr>
          <a:xfrm>
            <a:off x="8165991" y="2150578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Цели занятия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BD017-DE02-C249-A39E-B7FFB51960D1}"/>
              </a:ext>
            </a:extLst>
          </p:cNvPr>
          <p:cNvSpPr txBox="1"/>
          <p:nvPr/>
        </p:nvSpPr>
        <p:spPr>
          <a:xfrm>
            <a:off x="371028" y="2150578"/>
            <a:ext cx="7794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Узнать, для чего нужна </a:t>
            </a:r>
            <a:r>
              <a:rPr lang="ru-RU" sz="2400" dirty="0" err="1">
                <a:solidFill>
                  <a:srgbClr val="7030A0"/>
                </a:solidFill>
                <a:latin typeface="Gilroy Light" pitchFamily="2" charset="77"/>
              </a:rPr>
              <a:t>библиот</a:t>
            </a: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e</a:t>
            </a: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ка </a:t>
            </a:r>
            <a:r>
              <a:rPr lang="en-US" sz="2400" dirty="0" err="1">
                <a:solidFill>
                  <a:srgbClr val="7030A0"/>
                </a:solidFill>
                <a:latin typeface="Gilroy Light" pitchFamily="2" charset="77"/>
              </a:rPr>
              <a:t>sklearn</a:t>
            </a:r>
            <a:endParaRPr lang="ru-RU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Уточнить основные задачи </a:t>
            </a:r>
            <a:r>
              <a:rPr lang="en-US" sz="2400" dirty="0">
                <a:solidFill>
                  <a:srgbClr val="7030A0"/>
                </a:solidFill>
                <a:latin typeface="Gilroy Light" pitchFamily="2" charset="77"/>
              </a:rPr>
              <a:t>ML</a:t>
            </a:r>
            <a:endParaRPr lang="ru-RU" sz="2400" dirty="0">
              <a:solidFill>
                <a:srgbClr val="7030A0"/>
              </a:solidFill>
              <a:latin typeface="Gilroy Light" pitchFamily="2" charset="77"/>
            </a:endParaRP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rgbClr val="7030A0"/>
                </a:solidFill>
                <a:latin typeface="Gilroy Light" pitchFamily="2" charset="77"/>
              </a:rPr>
              <a:t>Вспомнить основные функции библиотеки на практическом примере</a:t>
            </a:r>
          </a:p>
        </p:txBody>
      </p:sp>
    </p:spTree>
    <p:extLst>
      <p:ext uri="{BB962C8B-B14F-4D97-AF65-F5344CB8AC3E}">
        <p14:creationId xmlns:p14="http://schemas.microsoft.com/office/powerpoint/2010/main" val="145411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73159-FAB6-EF4B-A8D4-4E00C16ABF49}"/>
              </a:ext>
            </a:extLst>
          </p:cNvPr>
          <p:cNvSpPr txBox="1"/>
          <p:nvPr/>
        </p:nvSpPr>
        <p:spPr>
          <a:xfrm>
            <a:off x="4594627" y="2942064"/>
            <a:ext cx="3002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Gilroy ExtraBold" pitchFamily="2" charset="77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74835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D5168-E240-6945-AD20-C0A093E8CB77}"/>
              </a:ext>
            </a:extLst>
          </p:cNvPr>
          <p:cNvSpPr txBox="1"/>
          <p:nvPr/>
        </p:nvSpPr>
        <p:spPr>
          <a:xfrm>
            <a:off x="539647" y="399232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7030A0"/>
                </a:solidFill>
                <a:latin typeface="Gilroy ExtraBold" pitchFamily="2" charset="77"/>
              </a:rPr>
              <a:t>Введение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824A7-2D30-8641-8DF8-5EDB1EE5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7" y="1731963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F7E9D-30A8-D642-9FCD-59AB3992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731963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D93B9-0F22-B446-841A-1495B9DF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53" y="1803400"/>
            <a:ext cx="32512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A46B1B-8A84-3F49-8CD4-8542A2A14A67}"/>
              </a:ext>
            </a:extLst>
          </p:cNvPr>
          <p:cNvSpPr/>
          <p:nvPr/>
        </p:nvSpPr>
        <p:spPr>
          <a:xfrm>
            <a:off x="717447" y="4432300"/>
            <a:ext cx="7359753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CAA6D-B996-2F44-843E-0B3372E0D43C}"/>
              </a:ext>
            </a:extLst>
          </p:cNvPr>
          <p:cNvSpPr/>
          <p:nvPr/>
        </p:nvSpPr>
        <p:spPr>
          <a:xfrm>
            <a:off x="8401153" y="4495800"/>
            <a:ext cx="2584347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8E574-3F6E-2D4C-9BA1-FEB7FF251797}"/>
              </a:ext>
            </a:extLst>
          </p:cNvPr>
          <p:cNvSpPr/>
          <p:nvPr/>
        </p:nvSpPr>
        <p:spPr>
          <a:xfrm>
            <a:off x="6527800" y="6075943"/>
            <a:ext cx="5362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Источник: </a:t>
            </a:r>
            <a:r>
              <a:rPr lang="en-US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https://vas3k.ru/blog/machine_learning/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8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438</Words>
  <Application>Microsoft Macintosh PowerPoint</Application>
  <PresentationFormat>Widescreen</PresentationFormat>
  <Paragraphs>133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Gilroy ExtraBold</vt:lpstr>
      <vt:lpstr>Gilroy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174</cp:revision>
  <dcterms:created xsi:type="dcterms:W3CDTF">2019-09-30T13:12:16Z</dcterms:created>
  <dcterms:modified xsi:type="dcterms:W3CDTF">2019-12-02T10:38:07Z</dcterms:modified>
</cp:coreProperties>
</file>